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  <p:sldMasterId id="2147483703" r:id="rId2"/>
  </p:sldMasterIdLst>
  <p:notesMasterIdLst>
    <p:notesMasterId r:id="rId21"/>
  </p:notesMasterIdLst>
  <p:handoutMasterIdLst>
    <p:handoutMasterId r:id="rId22"/>
  </p:handoutMasterIdLst>
  <p:sldIdLst>
    <p:sldId id="406" r:id="rId3"/>
    <p:sldId id="407" r:id="rId4"/>
    <p:sldId id="838" r:id="rId5"/>
    <p:sldId id="408" r:id="rId6"/>
    <p:sldId id="409" r:id="rId7"/>
    <p:sldId id="410" r:id="rId8"/>
    <p:sldId id="411" r:id="rId9"/>
    <p:sldId id="412" r:id="rId10"/>
    <p:sldId id="413" r:id="rId11"/>
    <p:sldId id="414" r:id="rId12"/>
    <p:sldId id="415" r:id="rId13"/>
    <p:sldId id="416" r:id="rId14"/>
    <p:sldId id="417" r:id="rId15"/>
    <p:sldId id="418" r:id="rId16"/>
    <p:sldId id="419" r:id="rId17"/>
    <p:sldId id="420" r:id="rId18"/>
    <p:sldId id="836" r:id="rId19"/>
    <p:sldId id="837" r:id="rId2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6600FF"/>
    <a:srgbClr val="C0C0C0"/>
    <a:srgbClr val="E0584E"/>
    <a:srgbClr val="EDF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891" autoAdjust="0"/>
  </p:normalViewPr>
  <p:slideViewPr>
    <p:cSldViewPr>
      <p:cViewPr varScale="1">
        <p:scale>
          <a:sx n="65" d="100"/>
          <a:sy n="65" d="100"/>
        </p:scale>
        <p:origin x="-3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8"/>
    </p:cViewPr>
  </p:sorterViewPr>
  <p:notesViewPr>
    <p:cSldViewPr>
      <p:cViewPr varScale="1">
        <p:scale>
          <a:sx n="61" d="100"/>
          <a:sy n="61" d="100"/>
        </p:scale>
        <p:origin x="-24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F39F97E-67BC-1F45-BB68-BFA5EDB97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03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4838"/>
            <a:ext cx="5610225" cy="41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6" tIns="45687" rIns="91376" bIns="4568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6" tIns="45687" rIns="91376" bIns="456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CEBB41C-3ECD-D24E-87B7-9FF688873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726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://www.ajronline.org/cgi/reprint/171/6/1687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265B78-F524-ED4A-9616-306C799615F5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71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C45C68-1A66-2F4F-8FB8-5ED5F6C26E9F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Note: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- If abnormality is noted on the PE and consent has been obtained for photos, a complete photo survey of the infant in addition to photos of the abnormally is requested.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- Area of interest should take up ~75% of screen, or as close as possible without being out of focus.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- Both hands can be photographed together, but it may be easier to do individually.  Same for feet.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65143F-FFA9-424F-B0AA-B45B8B7B258C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Keep example photos with the camera along with copied section of SSP (how to upload, </a:t>
            </a:r>
            <a:r>
              <a:rPr lang="en-US" dirty="0" err="1" smtClean="0">
                <a:cs typeface="+mn-cs"/>
              </a:rPr>
              <a:t>etc</a:t>
            </a:r>
            <a:r>
              <a:rPr lang="en-US" dirty="0" smtClean="0">
                <a:cs typeface="+mn-cs"/>
              </a:rPr>
              <a:t>), and site SOP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8316AA-9181-A848-897D-6651A40980C0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Reference SSP Section 10 page 10 for table with site and anatomical location naming conventions.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If a second image was taken on same day of same location, the file will be named sequentially (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_2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), and so on.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28B843-DADA-6647-AA8C-0E72CB183051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C391D-3928-F845-973A-8F51F014CBB0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Is this a birthmark?  If so, this would not qualify as a major malformation.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956F11-6679-AF4E-A879-303057101B53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Is this a birthmark?  If so, this would not qualify as a major malformation.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A45A6F-22DC-464C-A596-5A70AF27B788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0242" name="Rectangle 7"/>
          <p:cNvSpPr txBox="1">
            <a:spLocks noGrp="1" noChangeArrowheads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7" rIns="91376" bIns="45687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B63E5899-686A-D54E-A30F-29C146020D59}" type="slidenum">
              <a:rPr lang="en-US" sz="1200">
                <a:latin typeface="Arial" charset="0"/>
              </a:rPr>
              <a:pPr algn="r" eaLnBrk="1" hangingPunct="1"/>
              <a:t>2</a:t>
            </a:fld>
            <a:endParaRPr lang="en-US" sz="1200">
              <a:latin typeface="Arial" charset="0"/>
            </a:endParaRPr>
          </a:p>
        </p:txBody>
      </p:sp>
      <p:sp>
        <p:nvSpPr>
          <p:cNvPr id="327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6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eaLnBrk="1" hangingPunct="1">
              <a:defRPr/>
            </a:pPr>
            <a:r>
              <a:rPr lang="en-US" altLang="zh-CN" dirty="0" smtClean="0">
                <a:ea typeface="宋体" charset="0"/>
                <a:cs typeface="宋体" charset="0"/>
              </a:rPr>
              <a:t>ADDED NOTE RE 1.0, DEF CHANGES IN 2.0</a:t>
            </a:r>
          </a:p>
          <a:p>
            <a:pPr marL="742950" lvl="1" indent="-285750" eaLnBrk="1" hangingPunct="1">
              <a:defRPr/>
            </a:pPr>
            <a:endParaRPr lang="en-US" altLang="zh-CN" dirty="0" smtClean="0">
              <a:ea typeface="宋体" charset="0"/>
              <a:cs typeface="宋体" charset="0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0A7BB4-09D8-F34D-944B-23E4FC9C92EB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2290" name="Rectangle 7"/>
          <p:cNvSpPr txBox="1">
            <a:spLocks noGrp="1" noChangeArrowheads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7" rIns="91376" bIns="45687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527E050F-7A68-8B4E-BBD4-44D49B92E34A}" type="slidenum">
              <a:rPr lang="en-US" sz="1200">
                <a:latin typeface="Arial" charset="0"/>
              </a:rPr>
              <a:pPr algn="r" eaLnBrk="1" hangingPunct="1"/>
              <a:t>4</a:t>
            </a:fld>
            <a:endParaRPr lang="en-US" sz="1200">
              <a:latin typeface="Arial" charset="0"/>
            </a:endParaRPr>
          </a:p>
        </p:txBody>
      </p:sp>
      <p:sp>
        <p:nvSpPr>
          <p:cNvPr id="329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97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defRPr/>
            </a:pPr>
            <a:r>
              <a:rPr lang="en-US" altLang="zh-CN" dirty="0" smtClean="0">
                <a:ea typeface="宋体" charset="0"/>
                <a:cs typeface="宋体" charset="0"/>
              </a:rPr>
              <a:t>For the purposes of MTN-016, the presence of a single minor anomaly will not be considered a major malformation but the presence of two or more may raise the index of suspicion</a:t>
            </a:r>
            <a:endParaRPr lang="en-US" dirty="0" smtClean="0">
              <a:cs typeface="+mn-cs"/>
            </a:endParaRPr>
          </a:p>
          <a:p>
            <a:pPr marL="228600" indent="-228600" eaLnBrk="1" hangingPunct="1">
              <a:defRPr/>
            </a:pPr>
            <a:r>
              <a:rPr lang="en-US" altLang="zh-CN" dirty="0" smtClean="0">
                <a:ea typeface="宋体" charset="0"/>
                <a:cs typeface="宋体" charset="0"/>
              </a:rPr>
              <a:t>	</a:t>
            </a:r>
          </a:p>
          <a:p>
            <a:pPr marL="228600" indent="-228600" eaLnBrk="1" hangingPunct="1">
              <a:defRPr/>
            </a:pPr>
            <a:r>
              <a:rPr lang="en-US" altLang="zh-CN" dirty="0" smtClean="0">
                <a:ea typeface="宋体" charset="0"/>
                <a:cs typeface="宋体" charset="0"/>
              </a:rPr>
              <a:t>. These “physical differences” do not have clinical significance. Examples of minor anomalies include curvature of the 5th finger (</a:t>
            </a:r>
            <a:r>
              <a:rPr lang="en-US" altLang="zh-CN" dirty="0" err="1" smtClean="0">
                <a:ea typeface="宋体" charset="0"/>
                <a:cs typeface="宋体" charset="0"/>
              </a:rPr>
              <a:t>clinodactyly</a:t>
            </a:r>
            <a:r>
              <a:rPr lang="en-US" altLang="zh-CN" dirty="0" smtClean="0">
                <a:ea typeface="宋体" charset="0"/>
                <a:cs typeface="宋体" charset="0"/>
              </a:rPr>
              <a:t>), a third nipple, tiny indentations of the skin near the ears (</a:t>
            </a:r>
            <a:r>
              <a:rPr lang="en-US" altLang="zh-CN" dirty="0" err="1" smtClean="0">
                <a:ea typeface="宋体" charset="0"/>
                <a:cs typeface="宋体" charset="0"/>
              </a:rPr>
              <a:t>preauricular</a:t>
            </a:r>
            <a:r>
              <a:rPr lang="en-US" altLang="zh-CN" dirty="0" smtClean="0">
                <a:ea typeface="宋体" charset="0"/>
                <a:cs typeface="宋体" charset="0"/>
              </a:rPr>
              <a:t> pits), shortness of the 4th metacarpal or metatarsal bones, or dimples over the lower spine (sacral dimples). A simple dimple is one that is located within 2.5 cm of the anus, has a base that can be visualized and is not associated with </a:t>
            </a:r>
            <a:r>
              <a:rPr lang="en-US" altLang="zh-CN" dirty="0" smtClean="0">
                <a:ea typeface="宋体" charset="0"/>
                <a:cs typeface="宋体" charset="0"/>
                <a:hlinkClick r:id="rId3"/>
              </a:rPr>
              <a:t>other abnormalities</a:t>
            </a:r>
            <a:r>
              <a:rPr lang="en-US" altLang="zh-CN" dirty="0" smtClean="0">
                <a:ea typeface="宋体" charset="0"/>
                <a:cs typeface="宋体" charset="0"/>
              </a:rPr>
              <a:t> on exam. The dimple in this photo is the tiny dark brown shadow below the slate grey patch at the superior end of the gluteal crease. </a:t>
            </a:r>
          </a:p>
          <a:p>
            <a:pPr marL="228600" indent="-228600" eaLnBrk="1" hangingPunct="1">
              <a:defRPr/>
            </a:pPr>
            <a:r>
              <a:rPr lang="en-US" altLang="zh-CN" dirty="0" smtClean="0">
                <a:ea typeface="宋体" charset="0"/>
                <a:cs typeface="宋体" charset="0"/>
              </a:rPr>
              <a:t>However, it is important to recognize that they may be associated with major occult malformations or genetic syndromes. For the purposes of MTN-016, the presence of a single minor anomaly will not be considered a major malformation but the presence of two or more may raise the index of suspicion.</a:t>
            </a:r>
          </a:p>
          <a:p>
            <a:pPr marL="228600" indent="-228600" eaLnBrk="1" hangingPunct="1">
              <a:defRPr/>
            </a:pPr>
            <a:endParaRPr lang="en-US" altLang="zh-CN" dirty="0" smtClean="0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776C02-3669-8D4A-AB38-074BC1061073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71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lvl="1" eaLnBrk="1" hangingPunct="1">
              <a:defRPr/>
            </a:pPr>
            <a:r>
              <a:rPr lang="en-US" altLang="zh-CN" dirty="0" smtClean="0">
                <a:ea typeface="宋体" charset="0"/>
                <a:cs typeface="宋体" charset="0"/>
              </a:rPr>
              <a:t>Deformities that represent the normal response of fetal tissue to mechanical forces (i.e., atypical body part growth and/or appearance attributable to fetal position and/or pressure of surrounding maternal tissue(s).  For example, molding of the skull, also known as positional </a:t>
            </a:r>
            <a:r>
              <a:rPr lang="en-US" altLang="zh-CN" dirty="0" err="1" smtClean="0">
                <a:ea typeface="宋体" charset="0"/>
                <a:cs typeface="宋体" charset="0"/>
              </a:rPr>
              <a:t>plagiocephaly</a:t>
            </a:r>
            <a:r>
              <a:rPr lang="en-US" altLang="zh-CN" dirty="0" smtClean="0">
                <a:ea typeface="宋体" charset="0"/>
                <a:cs typeface="宋体" charset="0"/>
              </a:rPr>
              <a:t>, would not be considered a major malformation.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976B93-99A1-A74E-9DAD-CA4848F6113B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Cleft Palate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Talipes (clubfoot) - distinguish that may be due to lack of fluid-could be deformity rather than malformation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Syndactyly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Spina Bifida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Polydactyly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8E5D24-8B85-E64E-8B7D-8F8B3D56F443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7" rIns="91376" bIns="45687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9E29477B-B2B6-BC4A-8463-43E5CA279BB0}" type="slidenum">
              <a:rPr lang="en-US" sz="1200">
                <a:latin typeface="Arial" charset="0"/>
              </a:rPr>
              <a:pPr algn="r" eaLnBrk="1" hangingPunct="1"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334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48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900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024984-F4B7-534A-BF30-6D8240FFC726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71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2BBA02-ECE5-5F46-8AED-E5A67989F6E4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5AE455-18CD-094B-9A42-335583F2C231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Note that – for the purposes of evaluating any anomaly – a full photographic survey of the infant is requested – not simply one or two photos of the anomaly.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We have prepared a flip chart that will provide examples of the views that are requested.  (Show the chart and pass it around.)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4 Views: Front, Back, Left, Right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>
                <a:defRPr/>
              </a:pPr>
              <a:endParaRPr lang="en-US" sz="2400">
                <a:cs typeface="+mn-cs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cs typeface="+mn-cs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>
                <a:defRPr/>
              </a:pPr>
              <a:endParaRPr lang="en-US" sz="2400">
                <a:cs typeface="+mn-cs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cs typeface="+mn-cs"/>
              </a:endParaRP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cs typeface="+mn-cs"/>
              </a:endParaRPr>
            </a:p>
          </p:txBody>
        </p:sp>
      </p:grpSp>
      <p:sp>
        <p:nvSpPr>
          <p:cNvPr id="408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8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E3CF7317-900C-2741-9B18-7E1EDBBB4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79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FE174-74FB-4B44-B5F5-FBF18BFDF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88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208BD-D775-884B-994C-0295227FF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31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59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959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6E3DCD-8E78-F54B-9667-0752AF2F6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37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D11B3-5A74-7248-8632-974C0FE28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18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69C69-0075-5745-B437-88CE49A9F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20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1C2D3-A8CA-A947-A0EE-337FAEC39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75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17C33-6B98-2E43-86C5-1A9F3B4B0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7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0B533-D397-654D-BA1A-5F9894195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01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EFE4E-B0B1-7E45-87A3-E6DD1ED6A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44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92E87-A157-9A41-80EC-4709C051F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91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FF129-B186-B748-B8D4-67D29C3B4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12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D83C-3E80-434C-937C-5B8E5D79D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05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AB1DC-9F24-BF4D-9D5A-C28802E24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60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A9103-1005-7E41-B82B-9043C7142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08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74CBE-1D58-8142-A2AC-D3A0AB959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27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38600" cy="4573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38600" cy="4573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1C21F-E6EF-264D-ACD9-3C704A6D8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3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583F6-3A9B-6146-A230-314BC0434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08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27B6E-AEDE-3841-A09B-1D32F0125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7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A75ED-303E-CE49-A7DD-3C8C837C2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46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50825-00F5-A84A-9941-CCDBEDBAF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25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BB13A-CD1C-9541-85F6-5BA58FA09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41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29600" cy="457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45E28DF-BD28-8F4C-827C-6ADE4B2DA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07559" name="Rectangle 7"/>
          <p:cNvSpPr>
            <a:spLocks noChangeArrowheads="1"/>
          </p:cNvSpPr>
          <p:nvPr/>
        </p:nvSpPr>
        <p:spPr bwMode="auto">
          <a:xfrm>
            <a:off x="8737600" y="152400"/>
            <a:ext cx="228600" cy="18573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latin typeface="Arial" charset="0"/>
              <a:cs typeface="+mn-cs"/>
            </a:endParaRPr>
          </a:p>
        </p:txBody>
      </p:sp>
      <p:sp>
        <p:nvSpPr>
          <p:cNvPr id="407560" name="Rectangle 8"/>
          <p:cNvSpPr>
            <a:spLocks noChangeArrowheads="1"/>
          </p:cNvSpPr>
          <p:nvPr/>
        </p:nvSpPr>
        <p:spPr bwMode="auto">
          <a:xfrm>
            <a:off x="279400" y="152400"/>
            <a:ext cx="8455025" cy="185738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latin typeface="Arial" charset="0"/>
              <a:cs typeface="+mn-cs"/>
            </a:endParaRPr>
          </a:p>
        </p:txBody>
      </p:sp>
      <p:sp>
        <p:nvSpPr>
          <p:cNvPr id="407561" name="Rectangle 9"/>
          <p:cNvSpPr>
            <a:spLocks noChangeArrowheads="1"/>
          </p:cNvSpPr>
          <p:nvPr/>
        </p:nvSpPr>
        <p:spPr bwMode="auto">
          <a:xfrm>
            <a:off x="279400" y="338138"/>
            <a:ext cx="8455025" cy="112712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latin typeface="Arial" charset="0"/>
              <a:cs typeface="+mn-cs"/>
            </a:endParaRPr>
          </a:p>
        </p:txBody>
      </p:sp>
      <p:sp>
        <p:nvSpPr>
          <p:cNvPr id="407562" name="Rectangle 10"/>
          <p:cNvSpPr>
            <a:spLocks noChangeArrowheads="1"/>
          </p:cNvSpPr>
          <p:nvPr/>
        </p:nvSpPr>
        <p:spPr bwMode="auto">
          <a:xfrm>
            <a:off x="8737600" y="338138"/>
            <a:ext cx="228600" cy="1111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latin typeface="Arial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400">
          <a:solidFill>
            <a:schemeClr val="tx1"/>
          </a:solidFill>
          <a:latin typeface="+mn-lt"/>
          <a:ea typeface="+mn-ea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49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70380C1-2D8E-9548-94A3-59098D8CC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949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949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949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9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5949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49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49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49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8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1.jpeg"/><Relationship Id="rId10" Type="http://schemas.openxmlformats.org/officeDocument/2006/relationships/image" Target="../media/image3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3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.jpeg"/><Relationship Id="rId6" Type="http://schemas.openxmlformats.org/officeDocument/2006/relationships/image" Target="../media/image3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9.jpeg"/><Relationship Id="rId6" Type="http://schemas.openxmlformats.org/officeDocument/2006/relationships/image" Target="../media/image1.jpeg"/><Relationship Id="rId7" Type="http://schemas.openxmlformats.org/officeDocument/2006/relationships/image" Target="../media/image3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.jpeg"/><Relationship Id="rId6" Type="http://schemas.openxmlformats.org/officeDocument/2006/relationships/image" Target="../media/image3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.jpeg"/><Relationship Id="rId6" Type="http://schemas.openxmlformats.org/officeDocument/2006/relationships/image" Target="../media/image3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1.jpeg"/><Relationship Id="rId6" Type="http://schemas.openxmlformats.org/officeDocument/2006/relationships/image" Target="../media/image3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.jpeg"/><Relationship Id="rId6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1.jpeg"/><Relationship Id="rId10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.jpeg"/><Relationship Id="rId8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.jpeg"/><Relationship Id="rId11" Type="http://schemas.openxmlformats.org/officeDocument/2006/relationships/image" Target="../media/image3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.jpeg"/><Relationship Id="rId6" Type="http://schemas.openxmlformats.org/officeDocument/2006/relationships/image" Target="../media/image15.png"/><Relationship Id="rId7" Type="http://schemas.openxmlformats.org/officeDocument/2006/relationships/image" Target="../media/image3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6.png"/><Relationship Id="rId6" Type="http://schemas.openxmlformats.org/officeDocument/2006/relationships/image" Target="../media/image1.jpeg"/><Relationship Id="rId7" Type="http://schemas.openxmlformats.org/officeDocument/2006/relationships/image" Target="../media/image3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7.wmf"/><Relationship Id="rId6" Type="http://schemas.openxmlformats.org/officeDocument/2006/relationships/image" Target="../media/image3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b="0" smtClean="0">
                <a:cs typeface="+mj-cs"/>
              </a:rPr>
              <a:t>MTN-016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en-US" sz="4000" b="1" smtClean="0">
                <a:cs typeface="+mn-cs"/>
              </a:rPr>
              <a:t>Evaluation of Potential Major Malformations</a:t>
            </a:r>
            <a:endParaRPr lang="en-US" sz="2800" b="1" smtClean="0">
              <a:cs typeface="+mn-cs"/>
            </a:endParaRPr>
          </a:p>
          <a:p>
            <a:pPr algn="ctr" eaLnBrk="1" hangingPunct="1">
              <a:buFont typeface="Wingdings" charset="0"/>
              <a:buNone/>
              <a:defRPr/>
            </a:pPr>
            <a:endParaRPr lang="en-US" sz="4000" b="1" smtClean="0"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b="1" smtClean="0">
              <a:cs typeface="+mn-cs"/>
            </a:endParaRPr>
          </a:p>
        </p:txBody>
      </p:sp>
      <p:pic>
        <p:nvPicPr>
          <p:cNvPr id="7171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MPj0409360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3124200"/>
            <a:ext cx="365601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5715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Photographing Infant</a:t>
            </a:r>
          </a:p>
        </p:txBody>
      </p:sp>
      <p:grpSp>
        <p:nvGrpSpPr>
          <p:cNvPr id="23554" name="Group 3"/>
          <p:cNvGrpSpPr>
            <a:grpSpLocks/>
          </p:cNvGrpSpPr>
          <p:nvPr/>
        </p:nvGrpSpPr>
        <p:grpSpPr bwMode="auto">
          <a:xfrm>
            <a:off x="685800" y="2362200"/>
            <a:ext cx="7696200" cy="3962400"/>
            <a:chOff x="288" y="1488"/>
            <a:chExt cx="4848" cy="2496"/>
          </a:xfrm>
        </p:grpSpPr>
        <p:pic>
          <p:nvPicPr>
            <p:cNvPr id="23557" name="Picture 4" descr="Site_PTID_DDMMMYY_headneckback_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885"/>
              <a:ext cx="1466" cy="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8" name="Picture 5" descr="Site_PTID_DDMMMYY_headneckfront_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488"/>
              <a:ext cx="1466" cy="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9" name="Picture 6" descr="Site_PTID_DDMMMYY_leftface_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0" y="2160"/>
              <a:ext cx="1466" cy="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0" name="Picture 7" descr="Site_PTID_DDMMMYY_rightface_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208"/>
              <a:ext cx="1466" cy="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95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229600" cy="43021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Head/Neck/Torso – 4 Views</a:t>
            </a:r>
          </a:p>
        </p:txBody>
      </p:sp>
      <p:pic>
        <p:nvPicPr>
          <p:cNvPr id="23556" name="Picture 9" descr="MTN LOGO_Fin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10400" y="1676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Photographing Infant</a:t>
            </a:r>
          </a:p>
        </p:txBody>
      </p:sp>
      <p:pic>
        <p:nvPicPr>
          <p:cNvPr id="25602" name="Picture 3" descr="Site_PTID_DDMMMYY_dorsalfeet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0292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 descr="Site_PTID_DDMMMYY_dorsalhand_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15" b="44643"/>
          <a:stretch>
            <a:fillRect/>
          </a:stretch>
        </p:blipFill>
        <p:spPr bwMode="auto">
          <a:xfrm>
            <a:off x="5486400" y="3352800"/>
            <a:ext cx="19812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Site_PTID_DDMMMYY_palmhands_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" r="39763" b="49873"/>
          <a:stretch>
            <a:fillRect/>
          </a:stretch>
        </p:blipFill>
        <p:spPr bwMode="auto">
          <a:xfrm>
            <a:off x="5410200" y="16764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0998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Palm view of hands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Top view of hands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Top view of feet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25606" name="Picture 7" descr="Site_PTID_DDMMMYY_dorsalfeet_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5029200"/>
            <a:ext cx="2022475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Tips for taking the photos</a:t>
            </a:r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Mother should be present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Keep the baby warm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Easiest when baby is fed and calm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Don</a:t>
            </a:r>
            <a:r>
              <a:rPr lang="ja-JP" altLang="en-US" sz="2800" smtClean="0">
                <a:latin typeface="Arial"/>
                <a:cs typeface="+mn-cs"/>
              </a:rPr>
              <a:t>’</a:t>
            </a:r>
            <a:r>
              <a:rPr lang="en-US" sz="2800" smtClean="0">
                <a:cs typeface="+mn-cs"/>
              </a:rPr>
              <a:t>t force any positions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Extra lighting may be needed; do use a flash if available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Solid background is preferred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Write the infant PTID on a piece of paper and position near the infant in the photo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cs typeface="+mn-cs"/>
              </a:rPr>
              <a:t>Take extra views and select the best for uploading!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400" smtClean="0"/>
          </a:p>
        </p:txBody>
      </p:sp>
      <p:pic>
        <p:nvPicPr>
          <p:cNvPr id="27651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600" y="198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Uploading to ATLAS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sz="2800" dirty="0" smtClean="0">
                <a:cs typeface="+mn-cs"/>
              </a:rPr>
              <a:t>	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z="2800" dirty="0" smtClean="0"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2800" dirty="0" smtClean="0"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2800" dirty="0" smtClean="0"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2800" dirty="0" smtClean="0"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2800" dirty="0" smtClean="0">
              <a:cs typeface="+mn-cs"/>
            </a:endParaRPr>
          </a:p>
          <a:p>
            <a:pPr algn="ctr" eaLnBrk="1" hangingPunct="1">
              <a:buFont typeface="Wingdings" charset="0"/>
              <a:buNone/>
              <a:defRPr/>
            </a:pPr>
            <a:endParaRPr lang="en-US" sz="2400" dirty="0" smtClean="0">
              <a:cs typeface="+mn-cs"/>
            </a:endParaRPr>
          </a:p>
          <a:p>
            <a:pPr algn="ctr" eaLnBrk="1" hangingPunct="1">
              <a:buFont typeface="Wingdings" charset="0"/>
              <a:buNone/>
              <a:defRPr/>
            </a:pPr>
            <a:r>
              <a:rPr lang="en-US" sz="2400" dirty="0" smtClean="0">
                <a:cs typeface="+mn-cs"/>
              </a:rPr>
              <a:t>SiteName_301123491_22OCT2009_facenecktorso_1</a:t>
            </a:r>
            <a:endParaRPr lang="en-US" sz="2400" dirty="0" smtClean="0">
              <a:cs typeface="+mn-cs"/>
            </a:endParaRPr>
          </a:p>
        </p:txBody>
      </p:sp>
      <p:pic>
        <p:nvPicPr>
          <p:cNvPr id="29699" name="Picture 4" descr="Site_PTID_DDMMMYY_headneckfront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79588"/>
            <a:ext cx="4232275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MTN LOGO_Fi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5715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Uploading to ATLAS</a:t>
            </a:r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Do not upload only photos of suspected abnormality – include all views required by the protocol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Sites should schedule a practice submission to confirm that:</a:t>
            </a:r>
          </a:p>
          <a:p>
            <a:pPr lvl="1" eaLnBrk="1" hangingPunct="1">
              <a:defRPr/>
            </a:pPr>
            <a:r>
              <a:rPr lang="en-US" dirty="0" smtClean="0"/>
              <a:t>On-site camera is adequate</a:t>
            </a:r>
          </a:p>
          <a:p>
            <a:pPr lvl="1" eaLnBrk="1" hangingPunct="1">
              <a:defRPr/>
            </a:pPr>
            <a:r>
              <a:rPr lang="en-US" dirty="0" smtClean="0"/>
              <a:t>Bandwidth is sufficient</a:t>
            </a:r>
          </a:p>
          <a:p>
            <a:pPr lvl="1" eaLnBrk="1" hangingPunct="1">
              <a:defRPr/>
            </a:pPr>
            <a:r>
              <a:rPr lang="en-US" dirty="0" smtClean="0"/>
              <a:t>Uploading is possible from your clinic computer</a:t>
            </a:r>
          </a:p>
          <a:p>
            <a:pPr lvl="1" eaLnBrk="1" hangingPunct="1">
              <a:defRPr/>
            </a:pPr>
            <a:endParaRPr lang="en-US" dirty="0" smtClean="0"/>
          </a:p>
        </p:txBody>
      </p:sp>
      <p:pic>
        <p:nvPicPr>
          <p:cNvPr id="31747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914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Major Malformation Scenario	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sz="4400" smtClean="0">
                <a:cs typeface="+mn-cs"/>
              </a:rPr>
              <a:t>Alfonso is a 3 day old with a very large discoloration on his forehead.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z="4400" smtClean="0"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mtClean="0">
              <a:cs typeface="+mn-cs"/>
            </a:endParaRPr>
          </a:p>
        </p:txBody>
      </p:sp>
      <p:pic>
        <p:nvPicPr>
          <p:cNvPr id="33795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Major Malformation Scenario	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Is this a simple birthmark?</a:t>
            </a:r>
          </a:p>
          <a:p>
            <a:pPr lvl="1" eaLnBrk="1" hangingPunct="1">
              <a:defRPr/>
            </a:pPr>
            <a:r>
              <a:rPr lang="en-US" dirty="0" smtClean="0"/>
              <a:t>If yes, not a major malformation.</a:t>
            </a:r>
          </a:p>
          <a:p>
            <a:pPr lvl="1" eaLnBrk="1" hangingPunct="1">
              <a:defRPr/>
            </a:pPr>
            <a:r>
              <a:rPr lang="en-US" dirty="0" smtClean="0"/>
              <a:t>If this is more than a birthmark, refer to </a:t>
            </a:r>
            <a:r>
              <a:rPr lang="en-US" dirty="0" smtClean="0"/>
              <a:t>pediatrician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Complete the MMA Worksheet to confirm, and then…</a:t>
            </a:r>
          </a:p>
          <a:p>
            <a:pPr lvl="1" eaLnBrk="1" hangingPunct="1">
              <a:defRPr/>
            </a:pPr>
            <a:r>
              <a:rPr lang="en-US" dirty="0" smtClean="0"/>
              <a:t>Complete the MM Assessment Form</a:t>
            </a:r>
          </a:p>
          <a:p>
            <a:pPr lvl="1" eaLnBrk="1" hangingPunct="1">
              <a:defRPr/>
            </a:pPr>
            <a:r>
              <a:rPr lang="en-US" dirty="0" smtClean="0"/>
              <a:t>Review IC to confirm permission granted to photograph infant.</a:t>
            </a:r>
          </a:p>
          <a:p>
            <a:pPr lvl="1" eaLnBrk="1" hangingPunct="1">
              <a:defRPr/>
            </a:pPr>
            <a:r>
              <a:rPr lang="en-US" dirty="0" smtClean="0"/>
              <a:t>Take photographs per site SOPs and upload to ATLAS.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buFont typeface="Wingdings" charset="0"/>
              <a:buNone/>
              <a:defRPr/>
            </a:pPr>
            <a:endParaRPr lang="en-US" dirty="0" smtClean="0">
              <a:cs typeface="+mn-cs"/>
            </a:endParaRPr>
          </a:p>
        </p:txBody>
      </p:sp>
      <p:pic>
        <p:nvPicPr>
          <p:cNvPr id="35843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3800" y="1143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Major Malformation Scenario	</a:t>
            </a:r>
          </a:p>
        </p:txBody>
      </p:sp>
      <p:sp>
        <p:nvSpPr>
          <p:cNvPr id="125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dirty="0" smtClean="0">
                <a:cs typeface="+mn-cs"/>
              </a:rPr>
              <a:t>Thomas is born with </a:t>
            </a:r>
            <a:r>
              <a:rPr lang="en-US" dirty="0" smtClean="0">
                <a:cs typeface="+mn-cs"/>
              </a:rPr>
              <a:t>albinism</a:t>
            </a:r>
            <a:r>
              <a:rPr lang="en-US" dirty="0" smtClean="0">
                <a:cs typeface="+mn-cs"/>
              </a:rPr>
              <a:t>.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Is this a major malformation?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Scenario Answer</a:t>
            </a:r>
          </a:p>
        </p:txBody>
      </p:sp>
      <p:sp>
        <p:nvSpPr>
          <p:cNvPr id="131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Albinism </a:t>
            </a:r>
            <a:r>
              <a:rPr lang="en-US" dirty="0" smtClean="0">
                <a:cs typeface="+mn-cs"/>
              </a:rPr>
              <a:t>is to be documented as a major malformation for this protocol.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38200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Major Malformations (V 1.0)</a:t>
            </a: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z="2800" smtClean="0">
                <a:ea typeface="宋体" charset="0"/>
                <a:cs typeface="宋体" charset="0"/>
              </a:rPr>
              <a:t>Defined as structural abnormalities that meet the following criteria:</a:t>
            </a:r>
          </a:p>
          <a:p>
            <a:pPr lvl="1" eaLnBrk="1" hangingPunct="1">
              <a:defRPr/>
            </a:pPr>
            <a:r>
              <a:rPr lang="en-US" altLang="zh-CN" sz="2600" smtClean="0">
                <a:ea typeface="宋体" charset="0"/>
                <a:cs typeface="宋体" charset="0"/>
              </a:rPr>
              <a:t>Have surgical, medical, or cosmetic importance</a:t>
            </a:r>
          </a:p>
          <a:p>
            <a:pPr lvl="1" eaLnBrk="1" hangingPunct="1">
              <a:defRPr/>
            </a:pPr>
            <a:r>
              <a:rPr lang="en-US" altLang="zh-CN" sz="2600" smtClean="0">
                <a:ea typeface="宋体" charset="0"/>
                <a:cs typeface="宋体" charset="0"/>
              </a:rPr>
              <a:t>Ascertained up to one year of age</a:t>
            </a:r>
          </a:p>
          <a:p>
            <a:pPr eaLnBrk="1" hangingPunct="1">
              <a:defRPr/>
            </a:pPr>
            <a:r>
              <a:rPr lang="en-US" altLang="zh-CN" sz="2800" smtClean="0">
                <a:ea typeface="宋体" charset="0"/>
                <a:cs typeface="宋体" charset="0"/>
              </a:rPr>
              <a:t>NOT considered as major malformations:</a:t>
            </a:r>
          </a:p>
          <a:p>
            <a:pPr lvl="1" eaLnBrk="1" hangingPunct="1">
              <a:defRPr/>
            </a:pPr>
            <a:r>
              <a:rPr lang="en-US" altLang="zh-CN" sz="2600" smtClean="0">
                <a:ea typeface="宋体" charset="0"/>
                <a:cs typeface="宋体" charset="0"/>
              </a:rPr>
              <a:t>All birth marks</a:t>
            </a:r>
          </a:p>
          <a:p>
            <a:pPr lvl="1" eaLnBrk="1" hangingPunct="1">
              <a:defRPr/>
            </a:pPr>
            <a:r>
              <a:rPr lang="en-US" altLang="zh-CN" sz="2600" smtClean="0">
                <a:ea typeface="宋体" charset="0"/>
                <a:cs typeface="宋体" charset="0"/>
              </a:rPr>
              <a:t>All minor physical features </a:t>
            </a:r>
          </a:p>
          <a:p>
            <a:pPr lvl="1" eaLnBrk="1" hangingPunct="1">
              <a:defRPr/>
            </a:pPr>
            <a:r>
              <a:rPr lang="en-US" altLang="zh-CN" sz="2600" smtClean="0">
                <a:ea typeface="宋体" charset="0"/>
                <a:cs typeface="宋体" charset="0"/>
              </a:rPr>
              <a:t>Deformities that represent normal response of fetal tissue to mechanical forces</a:t>
            </a:r>
          </a:p>
          <a:p>
            <a:pPr eaLnBrk="1" hangingPunct="1">
              <a:defRPr/>
            </a:pPr>
            <a:endParaRPr lang="en-US" sz="2600" smtClean="0">
              <a:cs typeface="+mn-cs"/>
            </a:endParaRPr>
          </a:p>
        </p:txBody>
      </p:sp>
      <p:pic>
        <p:nvPicPr>
          <p:cNvPr id="9219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5638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Exclusions to major malformations in Version 2.0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>
                <a:effectLst/>
              </a:rPr>
              <a:t>Minor physical features </a:t>
            </a:r>
            <a:endParaRPr lang="en-US" sz="2800" dirty="0">
              <a:effectLst/>
            </a:endParaRPr>
          </a:p>
          <a:p>
            <a:pPr>
              <a:defRPr/>
            </a:pPr>
            <a:r>
              <a:rPr lang="en-US" sz="2800" dirty="0">
                <a:effectLst/>
              </a:rPr>
              <a:t>Deformities that represent </a:t>
            </a:r>
            <a:r>
              <a:rPr lang="en-US" sz="2800" dirty="0" smtClean="0">
                <a:effectLst/>
              </a:rPr>
              <a:t>normal </a:t>
            </a:r>
            <a:r>
              <a:rPr lang="en-US" sz="2800" dirty="0">
                <a:effectLst/>
              </a:rPr>
              <a:t>response of fetal tissue to mechanical </a:t>
            </a:r>
            <a:r>
              <a:rPr lang="en-US" sz="2800" dirty="0" smtClean="0">
                <a:effectLst/>
              </a:rPr>
              <a:t>forces</a:t>
            </a:r>
          </a:p>
          <a:p>
            <a:pPr lvl="1">
              <a:defRPr/>
            </a:pPr>
            <a:r>
              <a:rPr lang="en-US" sz="2400" dirty="0" smtClean="0">
                <a:effectLst/>
              </a:rPr>
              <a:t>atypical </a:t>
            </a:r>
            <a:r>
              <a:rPr lang="en-US" sz="2400" dirty="0">
                <a:effectLst/>
              </a:rPr>
              <a:t>body part growth and/or appearance </a:t>
            </a:r>
            <a:r>
              <a:rPr lang="en-US" sz="2400" dirty="0" smtClean="0">
                <a:effectLst/>
              </a:rPr>
              <a:t>due to </a:t>
            </a:r>
            <a:r>
              <a:rPr lang="en-US" sz="2400" dirty="0">
                <a:effectLst/>
              </a:rPr>
              <a:t>fetal position and/or pressure of surrounding maternal tissue(s</a:t>
            </a:r>
            <a:r>
              <a:rPr lang="en-US" sz="2400" dirty="0" smtClean="0">
                <a:effectLst/>
              </a:rPr>
              <a:t>) </a:t>
            </a:r>
          </a:p>
          <a:p>
            <a:pPr lvl="1">
              <a:defRPr/>
            </a:pPr>
            <a:r>
              <a:rPr lang="en-US" sz="2400" dirty="0" smtClean="0">
                <a:effectLst/>
              </a:rPr>
              <a:t>e.g., </a:t>
            </a:r>
            <a:r>
              <a:rPr lang="en-US" sz="2400" dirty="0">
                <a:effectLst/>
              </a:rPr>
              <a:t>molding of </a:t>
            </a:r>
            <a:r>
              <a:rPr lang="en-US" sz="2400" dirty="0" smtClean="0">
                <a:effectLst/>
              </a:rPr>
              <a:t>skull</a:t>
            </a:r>
          </a:p>
          <a:p>
            <a:pPr>
              <a:defRPr/>
            </a:pPr>
            <a:r>
              <a:rPr lang="en-US" sz="2800" dirty="0" smtClean="0">
                <a:effectLst/>
              </a:rPr>
              <a:t>Physical features at birth normally present &lt;37 weeks </a:t>
            </a:r>
            <a:endParaRPr lang="en-US" sz="2800" dirty="0">
              <a:effectLst/>
            </a:endParaRPr>
          </a:p>
          <a:p>
            <a:pPr>
              <a:defRPr/>
            </a:pPr>
            <a:r>
              <a:rPr lang="en-US" sz="2800" dirty="0" smtClean="0">
                <a:effectLst/>
              </a:rPr>
              <a:t>Findings on prenatal ultrasonography but not on physical examination </a:t>
            </a:r>
            <a:endParaRPr lang="en-US" sz="2800" dirty="0">
              <a:effectLst/>
            </a:endParaRPr>
          </a:p>
          <a:p>
            <a:pPr>
              <a:defRPr/>
            </a:pPr>
            <a:r>
              <a:rPr lang="en-US" sz="2800" dirty="0" smtClean="0">
                <a:effectLst/>
              </a:rPr>
              <a:t>Genetic disorders </a:t>
            </a:r>
            <a:endParaRPr lang="en-US" sz="2800" dirty="0">
              <a:effectLst/>
            </a:endParaRPr>
          </a:p>
          <a:p>
            <a:pPr>
              <a:defRPr/>
            </a:pPr>
            <a:endParaRPr lang="en-US" sz="28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5638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6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62000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Minor Malformations</a:t>
            </a:r>
          </a:p>
        </p:txBody>
      </p:sp>
      <p:pic>
        <p:nvPicPr>
          <p:cNvPr id="11266" name="Picture 3" descr="earta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0"/>
            <a:ext cx="21415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dimpl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43400"/>
            <a:ext cx="3052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 descr="clinodacty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29718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accessmipple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3505200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 descr="MTN LOGO_Fin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0000" y="457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Deformities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  <p:pic>
        <p:nvPicPr>
          <p:cNvPr id="13315" name="Picture 4" descr="breech-mol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366712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clubfee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90800"/>
            <a:ext cx="4114800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MTN LOGO_Fin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8600" y="304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Major Malformations</a:t>
            </a:r>
          </a:p>
        </p:txBody>
      </p:sp>
      <p:pic>
        <p:nvPicPr>
          <p:cNvPr id="15362" name="Picture 3" descr="Cleft pala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243840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talipes (clubfoot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752600"/>
            <a:ext cx="17145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polydactyly_MED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343400"/>
            <a:ext cx="24511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SpinaBifi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67200"/>
            <a:ext cx="28956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polysyn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19716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MTN LOGO_Fina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20000" y="457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8382000" cy="762000"/>
          </a:xfrm>
        </p:spPr>
        <p:txBody>
          <a:bodyPr anchor="b"/>
          <a:lstStyle/>
          <a:p>
            <a:pPr eaLnBrk="1" hangingPunct="1">
              <a:defRPr/>
            </a:pPr>
            <a:r>
              <a:rPr lang="en-US" b="0" smtClean="0">
                <a:cs typeface="+mj-cs"/>
              </a:rPr>
              <a:t>Documentation of Anomalies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76400"/>
            <a:ext cx="8382000" cy="4953000"/>
          </a:xfrm>
        </p:spPr>
        <p:txBody>
          <a:bodyPr/>
          <a:lstStyle/>
          <a:p>
            <a:pPr eaLnBrk="1" hangingPunct="1">
              <a:defRPr/>
            </a:pPr>
            <a:endParaRPr lang="en-US" sz="3000" smtClean="0">
              <a:cs typeface="+mn-cs"/>
            </a:endParaRPr>
          </a:p>
          <a:p>
            <a:pPr lvl="1" eaLnBrk="1" hangingPunct="1">
              <a:defRPr/>
            </a:pPr>
            <a:endParaRPr lang="en-US" sz="2500" smtClean="0"/>
          </a:p>
        </p:txBody>
      </p:sp>
      <p:pic>
        <p:nvPicPr>
          <p:cNvPr id="17411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5486400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4800" y="457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0" y="304800"/>
            <a:ext cx="3581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MMA Worksheet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3358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0" y="1828800"/>
            <a:ext cx="3733800" cy="43021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Used to determine if abnormality noted during the PE meet inclusion criteria for possible Major Malformation Endpoint.</a:t>
            </a:r>
          </a:p>
        </p:txBody>
      </p:sp>
      <p:pic>
        <p:nvPicPr>
          <p:cNvPr id="3358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8" b="6667"/>
          <a:stretch>
            <a:fillRect/>
          </a:stretch>
        </p:blipFill>
        <p:spPr bwMode="auto">
          <a:xfrm>
            <a:off x="152400" y="228600"/>
            <a:ext cx="5075238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461" name="Picture 6" descr="MTN LOGO_Fi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800" y="5486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12222"/>
          <a:stretch>
            <a:fillRect/>
          </a:stretch>
        </p:blipFill>
        <p:spPr bwMode="auto">
          <a:xfrm>
            <a:off x="3175" y="533400"/>
            <a:ext cx="5407025" cy="632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689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257800" y="152400"/>
            <a:ext cx="3886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MMA Form</a:t>
            </a:r>
          </a:p>
        </p:txBody>
      </p:sp>
      <p:sp>
        <p:nvSpPr>
          <p:cNvPr id="3369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562600" y="914400"/>
            <a:ext cx="3276600" cy="47593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mtClean="0">
                <a:cs typeface="+mn-cs"/>
              </a:rPr>
              <a:t>Completed when abnormality noted on PE may be eligible as a major malformation endpoint.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endParaRPr lang="en-US" smtClean="0"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mtClean="0">
                <a:cs typeface="+mn-cs"/>
              </a:rPr>
              <a:t>Use MMA worksheet to determine if MMA form should be submitted.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mtClean="0"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mtClean="0">
                <a:cs typeface="+mn-cs"/>
              </a:rPr>
              <a:t>Done with or without photo documentation.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259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Quadrant">
  <a:themeElements>
    <a:clrScheme name="1_Quadrant 12">
      <a:dk1>
        <a:srgbClr val="000000"/>
      </a:dk1>
      <a:lt1>
        <a:srgbClr val="FFFFFF"/>
      </a:lt1>
      <a:dk2>
        <a:srgbClr val="000000"/>
      </a:dk2>
      <a:lt2>
        <a:srgbClr val="669900"/>
      </a:lt2>
      <a:accent1>
        <a:srgbClr val="800080"/>
      </a:accent1>
      <a:accent2>
        <a:srgbClr val="800080"/>
      </a:accent2>
      <a:accent3>
        <a:srgbClr val="FFFFFF"/>
      </a:accent3>
      <a:accent4>
        <a:srgbClr val="000000"/>
      </a:accent4>
      <a:accent5>
        <a:srgbClr val="C0AAC0"/>
      </a:accent5>
      <a:accent6>
        <a:srgbClr val="730073"/>
      </a:accent6>
      <a:hlink>
        <a:srgbClr val="996633"/>
      </a:hlink>
      <a:folHlink>
        <a:srgbClr val="993300"/>
      </a:folHlink>
    </a:clrScheme>
    <a:fontScheme name="1_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10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11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12">
        <a:dk1>
          <a:srgbClr val="000000"/>
        </a:dk1>
        <a:lt1>
          <a:srgbClr val="FFFFFF"/>
        </a:lt1>
        <a:dk2>
          <a:srgbClr val="00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3156</TotalTime>
  <Words>848</Words>
  <Application>Microsoft Macintosh PowerPoint</Application>
  <PresentationFormat>On-screen Show (4:3)</PresentationFormat>
  <Paragraphs>122</Paragraphs>
  <Slides>18</Slides>
  <Notes>15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Times New Roman</vt:lpstr>
      <vt:lpstr>ＭＳ Ｐゴシック</vt:lpstr>
      <vt:lpstr>Arial</vt:lpstr>
      <vt:lpstr>Wingdings</vt:lpstr>
      <vt:lpstr>Garamond</vt:lpstr>
      <vt:lpstr>宋体</vt:lpstr>
      <vt:lpstr>1_Quadrant</vt:lpstr>
      <vt:lpstr>Stream</vt:lpstr>
      <vt:lpstr>MTN-016</vt:lpstr>
      <vt:lpstr>Major Malformations (V 1.0)</vt:lpstr>
      <vt:lpstr>Exclusions to major malformations in Version 2.0</vt:lpstr>
      <vt:lpstr>Minor Malformations</vt:lpstr>
      <vt:lpstr>Deformities</vt:lpstr>
      <vt:lpstr>Major Malformations</vt:lpstr>
      <vt:lpstr>Documentation of Anomalies</vt:lpstr>
      <vt:lpstr>MMA Worksheet</vt:lpstr>
      <vt:lpstr>MMA Form</vt:lpstr>
      <vt:lpstr>Photographing Infant</vt:lpstr>
      <vt:lpstr>Photographing Infant</vt:lpstr>
      <vt:lpstr>Tips for taking the photos</vt:lpstr>
      <vt:lpstr>Uploading to ATLAS</vt:lpstr>
      <vt:lpstr>Uploading to ATLAS</vt:lpstr>
      <vt:lpstr>Major Malformation Scenario </vt:lpstr>
      <vt:lpstr>Major Malformation Scenario </vt:lpstr>
      <vt:lpstr>Major Malformation Scenario </vt:lpstr>
      <vt:lpstr>Scenario Answer</vt:lpstr>
    </vt:vector>
  </TitlesOfParts>
  <Company>MTN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Microbicides 2008</dc:title>
  <dc:creator>rullcm</dc:creator>
  <cp:lastModifiedBy>Lisa Noguchi</cp:lastModifiedBy>
  <cp:revision>163</cp:revision>
  <cp:lastPrinted>2010-04-23T19:43:33Z</cp:lastPrinted>
  <dcterms:created xsi:type="dcterms:W3CDTF">2008-01-29T12:38:48Z</dcterms:created>
  <dcterms:modified xsi:type="dcterms:W3CDTF">2014-12-12T19:33:17Z</dcterms:modified>
</cp:coreProperties>
</file>